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82" r:id="rId14"/>
    <p:sldId id="283" r:id="rId15"/>
  </p:sldIdLst>
  <p:sldSz cx="9144000" cy="5143500" type="screen16x9"/>
  <p:notesSz cx="7559675" cy="10691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14676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563480"/>
            <a:ext cx="8229240" cy="303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822924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771480"/>
            <a:ext cx="8229240" cy="3305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563480"/>
            <a:ext cx="8229240" cy="30304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14676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67424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23964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22080" y="156348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20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23964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022080" y="3146760"/>
            <a:ext cx="26496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822924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771480"/>
            <a:ext cx="8229240" cy="3305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3030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14676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sr-Latn-R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563480"/>
            <a:ext cx="401580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146760"/>
            <a:ext cx="8229240" cy="144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r-Latn-R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0" y="0"/>
            <a:ext cx="9143640" cy="719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" name="Picture 2"/>
          <p:cNvPicPr/>
          <p:nvPr/>
        </p:nvPicPr>
        <p:blipFill>
          <a:blip r:embed="rId14"/>
          <a:stretch/>
        </p:blipFill>
        <p:spPr>
          <a:xfrm>
            <a:off x="3708000" y="4809960"/>
            <a:ext cx="1728000" cy="33336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EF7D91B8-CFF6-4E72-8417-6E8F4862D1D6}" type="datetime">
              <a:rPr lang="hr-HR" sz="1200" b="0" strike="noStrike" spc="-1">
                <a:solidFill>
                  <a:srgbClr val="8B8B8B"/>
                </a:solidFill>
                <a:latin typeface="Calibri"/>
              </a:rPr>
              <a:t>3.3.2020.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7B9B9A6-05AA-4917-A1A9-461B2B9A2271}" type="slidenum">
              <a:rPr lang="hr-HR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3200" b="0" strike="noStrike" spc="-1">
                <a:solidFill>
                  <a:srgbClr val="000000"/>
                </a:solidFill>
                <a:latin typeface="Calibri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400" b="0" strike="noStrike" spc="-1">
                <a:solidFill>
                  <a:srgbClr val="000000"/>
                </a:solidFill>
                <a:latin typeface="Calibri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0"/>
            <a:ext cx="9143640" cy="719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3" name="Picture 2"/>
          <p:cNvPicPr/>
          <p:nvPr/>
        </p:nvPicPr>
        <p:blipFill>
          <a:blip r:embed="rId14"/>
          <a:stretch/>
        </p:blipFill>
        <p:spPr>
          <a:xfrm>
            <a:off x="3708000" y="4809960"/>
            <a:ext cx="1728000" cy="333360"/>
          </a:xfrm>
          <a:prstGeom prst="rect">
            <a:avLst/>
          </a:prstGeom>
          <a:ln>
            <a:noFill/>
          </a:ln>
        </p:spPr>
      </p:pic>
      <p:sp>
        <p:nvSpPr>
          <p:cNvPr id="44" name="PlaceHolder 2"/>
          <p:cNvSpPr>
            <a:spLocks noGrp="1"/>
          </p:cNvSpPr>
          <p:nvPr>
            <p:ph type="title"/>
          </p:nvPr>
        </p:nvSpPr>
        <p:spPr>
          <a:xfrm>
            <a:off x="457200" y="771480"/>
            <a:ext cx="8229240" cy="7128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r-Latn-RS" sz="4400" b="0" strike="noStrike" spc="-1">
                <a:solidFill>
                  <a:srgbClr val="000000"/>
                </a:solidFill>
                <a:latin typeface="Calibri"/>
              </a:rPr>
              <a:t>Click to edit Master title style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200" y="1563480"/>
            <a:ext cx="8229240" cy="30304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3200" b="0" strike="noStrike" spc="-1">
                <a:solidFill>
                  <a:srgbClr val="000000"/>
                </a:solidFill>
                <a:latin typeface="Calibri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sr-Latn-RS" sz="2800" b="0" strike="noStrike" spc="-1">
                <a:solidFill>
                  <a:srgbClr val="000000"/>
                </a:solidFill>
                <a:latin typeface="Calibri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sr-Latn-RS" sz="2400" b="0" strike="noStrike" spc="-1">
                <a:solidFill>
                  <a:srgbClr val="000000"/>
                </a:solidFill>
                <a:latin typeface="Calibri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sr-Latn-RS" sz="2000" b="0" strike="noStrike" spc="-1">
                <a:solidFill>
                  <a:srgbClr val="000000"/>
                </a:solidFill>
                <a:latin typeface="Calibri"/>
              </a:rPr>
              <a:t>Fifth level</a:t>
            </a:r>
          </a:p>
        </p:txBody>
      </p:sp>
      <p:sp>
        <p:nvSpPr>
          <p:cNvPr id="46" name="PlaceHolder 4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07DEFC52-A4A9-470B-B188-3FB030B00B49}" type="datetime">
              <a:rPr lang="hr-HR" sz="1200" b="0" strike="noStrike" spc="-1">
                <a:solidFill>
                  <a:srgbClr val="8B8B8B"/>
                </a:solidFill>
                <a:latin typeface="Calibri"/>
              </a:rPr>
              <a:t>3.3.2020.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FFC58DA-A40A-4E9F-A449-397FF9C5F97B}" type="slidenum">
              <a:rPr lang="hr-HR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hr-H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en-US" sz="3200" b="1" dirty="0" err="1"/>
              <a:t>Prirodna</a:t>
            </a:r>
            <a:r>
              <a:rPr lang="en-US" sz="3200" b="1" dirty="0"/>
              <a:t> 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lang="en-US" sz="3200" b="1" dirty="0" err="1"/>
              <a:t>kulturna</a:t>
            </a:r>
            <a:r>
              <a:rPr lang="en-US" sz="3200" b="1" dirty="0"/>
              <a:t> </a:t>
            </a:r>
            <a:r>
              <a:rPr lang="en-US" sz="3200" b="1" dirty="0" err="1"/>
              <a:t>baština</a:t>
            </a:r>
            <a:r>
              <a:rPr lang="en-US" sz="3200" b="1" dirty="0"/>
              <a:t> </a:t>
            </a:r>
            <a:r>
              <a:rPr lang="hr-HR" sz="3200" b="1" dirty="0"/>
              <a:t>Gorske </a:t>
            </a:r>
            <a:r>
              <a:rPr lang="en-US" sz="3200" b="1" dirty="0" err="1"/>
              <a:t>Hrvatske</a:t>
            </a:r>
            <a:endParaRPr lang="hr-HR" sz="3200" dirty="0"/>
          </a:p>
        </p:txBody>
      </p:sp>
      <p:sp>
        <p:nvSpPr>
          <p:cNvPr id="85" name="TextShape 2"/>
          <p:cNvSpPr txBox="1"/>
          <p:nvPr/>
        </p:nvSpPr>
        <p:spPr>
          <a:xfrm>
            <a:off x="1371600" y="2914560"/>
            <a:ext cx="6400440" cy="1314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82B78B-2E84-4FB5-B27F-292EF58BD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746" y="1484280"/>
            <a:ext cx="3810000" cy="304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0B2BF54-3A30-4C3C-9725-9312F5141FBF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01782" y="1256902"/>
            <a:ext cx="8229240" cy="332399"/>
          </a:xfrm>
        </p:spPr>
        <p:txBody>
          <a:bodyPr/>
          <a:lstStyle/>
          <a:p>
            <a:r>
              <a:rPr lang="hr-HR" sz="2400" dirty="0"/>
              <a:t>tradicijska gradnja</a:t>
            </a:r>
          </a:p>
        </p:txBody>
      </p:sp>
    </p:spTree>
    <p:extLst>
      <p:ext uri="{BB962C8B-B14F-4D97-AF65-F5344CB8AC3E}">
        <p14:creationId xmlns:p14="http://schemas.microsoft.com/office/powerpoint/2010/main" val="3335923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1EBD54-C3A7-44BB-B413-B52CD2106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45" y="1378527"/>
            <a:ext cx="7948179" cy="336968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00E11F5-8102-4CD7-9A68-8906858B00D8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28600" y="952102"/>
            <a:ext cx="8229240" cy="332399"/>
          </a:xfrm>
        </p:spPr>
        <p:txBody>
          <a:bodyPr/>
          <a:lstStyle/>
          <a:p>
            <a:r>
              <a:rPr lang="hr-HR" sz="2400" dirty="0"/>
              <a:t>kulturne ustanove</a:t>
            </a:r>
          </a:p>
        </p:txBody>
      </p:sp>
    </p:spTree>
    <p:extLst>
      <p:ext uri="{BB962C8B-B14F-4D97-AF65-F5344CB8AC3E}">
        <p14:creationId xmlns:p14="http://schemas.microsoft.com/office/powerpoint/2010/main" val="4218254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F918D-B8E8-4602-9532-83B050B0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09" y="255108"/>
            <a:ext cx="8229240" cy="387798"/>
          </a:xfrm>
        </p:spPr>
        <p:txBody>
          <a:bodyPr/>
          <a:lstStyle/>
          <a:p>
            <a:r>
              <a:rPr lang="hr-HR" sz="2800" dirty="0"/>
              <a:t>Ponavljanje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DD346-18BA-4DEC-A4A5-3FF6170D0427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01782" y="1340030"/>
            <a:ext cx="8229240" cy="332399"/>
          </a:xfrm>
        </p:spPr>
        <p:txBody>
          <a:bodyPr/>
          <a:lstStyle/>
          <a:p>
            <a:r>
              <a:rPr lang="hr-HR" sz="2400" dirty="0"/>
              <a:t>Riješite radnu bilježnicu.</a:t>
            </a:r>
          </a:p>
        </p:txBody>
      </p:sp>
    </p:spTree>
    <p:extLst>
      <p:ext uri="{BB962C8B-B14F-4D97-AF65-F5344CB8AC3E}">
        <p14:creationId xmlns:p14="http://schemas.microsoft.com/office/powerpoint/2010/main" val="3749227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A3B15-B44A-42C3-A44C-72321FEF0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227417"/>
            <a:ext cx="8229240" cy="498598"/>
          </a:xfrm>
        </p:spPr>
        <p:txBody>
          <a:bodyPr/>
          <a:lstStyle/>
          <a:p>
            <a:r>
              <a:rPr lang="hr-HR" sz="3600" dirty="0"/>
              <a:t>Izradila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54D62-E003-4689-AFCC-6602A5B73E51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39436" y="1353884"/>
            <a:ext cx="8229240" cy="332399"/>
          </a:xfrm>
        </p:spPr>
        <p:txBody>
          <a:bodyPr/>
          <a:lstStyle/>
          <a:p>
            <a:pPr marL="0" indent="0">
              <a:buNone/>
            </a:pPr>
            <a:r>
              <a:rPr lang="hr-HR" sz="2400" dirty="0"/>
              <a:t>Marija Ros Kozarić,prof.</a:t>
            </a:r>
          </a:p>
        </p:txBody>
      </p:sp>
    </p:spTree>
    <p:extLst>
      <p:ext uri="{BB962C8B-B14F-4D97-AF65-F5344CB8AC3E}">
        <p14:creationId xmlns:p14="http://schemas.microsoft.com/office/powerpoint/2010/main" val="3322076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124691" y="0"/>
            <a:ext cx="8229240" cy="712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sr-Latn-RS" sz="3200" b="0" strike="noStrike" spc="-1" dirty="0">
                <a:solidFill>
                  <a:srgbClr val="000000"/>
                </a:solidFill>
                <a:latin typeface="+mj-lt"/>
              </a:rPr>
              <a:t>Nakon današnjeg sata moći ćeš...</a:t>
            </a:r>
          </a:p>
        </p:txBody>
      </p:sp>
      <p:sp>
        <p:nvSpPr>
          <p:cNvPr id="87" name="TextShape 2"/>
          <p:cNvSpPr txBox="1"/>
          <p:nvPr/>
        </p:nvSpPr>
        <p:spPr>
          <a:xfrm>
            <a:off x="457200" y="1563480"/>
            <a:ext cx="8229240" cy="303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i="1" dirty="0"/>
              <a:t>razlikovati oblike zaštite prirode i imenuje na slijepoj karti nacionalne parkove (NP), parkove prirode (PP) u Gorskoj Hrvatskoj</a:t>
            </a: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i="1" dirty="0"/>
              <a:t>navesti primjere kulturne materijalne i nematerijalne baštine</a:t>
            </a: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i="1" dirty="0"/>
              <a:t>pokazati na geografskoj karti i prepoznati na karakterističnim fotografijama hrvatske lokalitete s UNESCO-ova popisa svjetske baštine</a:t>
            </a:r>
            <a:endParaRPr lang="hr-H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E909878-6319-486F-923F-0C3DC59E863C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200" y="1963543"/>
            <a:ext cx="8229240" cy="2230354"/>
          </a:xfrm>
        </p:spPr>
        <p:txBody>
          <a:bodyPr/>
          <a:lstStyle/>
          <a:p>
            <a:r>
              <a:rPr lang="hr-HR" sz="2400" dirty="0"/>
              <a:t>dva stroga rezervata </a:t>
            </a:r>
          </a:p>
          <a:p>
            <a:r>
              <a:rPr lang="hr-HR" sz="2400" dirty="0"/>
              <a:t>tri nacionalnih parkova </a:t>
            </a:r>
          </a:p>
          <a:p>
            <a:r>
              <a:rPr lang="hr-HR" sz="2400" dirty="0"/>
              <a:t>jedan park prirode </a:t>
            </a:r>
          </a:p>
          <a:p>
            <a:r>
              <a:rPr lang="hr-HR" sz="2400" dirty="0"/>
              <a:t>bogata prirodna baština</a:t>
            </a:r>
          </a:p>
          <a:p>
            <a:endParaRPr lang="hr-H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8B2618-303A-4A93-90A3-CB4AF19A7EB6}"/>
              </a:ext>
            </a:extLst>
          </p:cNvPr>
          <p:cNvSpPr txBox="1"/>
          <p:nvPr/>
        </p:nvSpPr>
        <p:spPr>
          <a:xfrm>
            <a:off x="249382" y="207819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Što se skriva u Gorskoj Hrvatskoj?</a:t>
            </a:r>
          </a:p>
        </p:txBody>
      </p:sp>
    </p:spTree>
    <p:extLst>
      <p:ext uri="{BB962C8B-B14F-4D97-AF65-F5344CB8AC3E}">
        <p14:creationId xmlns:p14="http://schemas.microsoft.com/office/powerpoint/2010/main" val="664905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B86F3-641D-4614-ACB8-33F1247E0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91" y="192781"/>
            <a:ext cx="8229240" cy="498598"/>
          </a:xfrm>
        </p:spPr>
        <p:txBody>
          <a:bodyPr/>
          <a:lstStyle/>
          <a:p>
            <a:r>
              <a:rPr lang="hr-HR" sz="3600" dirty="0"/>
              <a:t>Nacionalni parkovi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A726F-392A-4352-BB6C-2DC2377DF673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90946" y="922783"/>
            <a:ext cx="8229240" cy="1457835"/>
          </a:xfrm>
        </p:spPr>
        <p:txBody>
          <a:bodyPr/>
          <a:lstStyle/>
          <a:p>
            <a:r>
              <a:rPr lang="hr-HR" sz="2400" b="1" u="sng" dirty="0"/>
              <a:t>NP Risnjak</a:t>
            </a:r>
            <a:r>
              <a:rPr lang="hr-HR" sz="2400" dirty="0"/>
              <a:t> - nenaseljeno planinsko područje Risnjaka i Snježnika te vrelo Kupe na sjeverozapadu Gorskoga kotara</a:t>
            </a:r>
          </a:p>
          <a:p>
            <a:r>
              <a:rPr lang="hr-HR" sz="2400" dirty="0"/>
              <a:t>ris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C1D907-E28B-4A5F-94C9-0DBCEA4B8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712" y="2233398"/>
            <a:ext cx="38385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61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9AE93CD-6638-4329-8833-C99908175AF1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59327" y="1052628"/>
            <a:ext cx="8229240" cy="1586075"/>
          </a:xfrm>
        </p:spPr>
        <p:txBody>
          <a:bodyPr/>
          <a:lstStyle/>
          <a:p>
            <a:r>
              <a:rPr lang="hr-HR" sz="2400" b="1" u="sng" dirty="0"/>
              <a:t>NP Sjeverni Velebit </a:t>
            </a:r>
            <a:r>
              <a:rPr lang="hr-HR" sz="2400" dirty="0"/>
              <a:t>– sjeverni Velebit</a:t>
            </a:r>
          </a:p>
          <a:p>
            <a:r>
              <a:rPr lang="hr-HR" sz="2400" dirty="0"/>
              <a:t>Premužićeva staza</a:t>
            </a:r>
          </a:p>
          <a:p>
            <a:r>
              <a:rPr lang="hr-HR" sz="2400" dirty="0"/>
              <a:t>Hajdučni i Rožanski kukovi (strogi rezervati ) – na području NP Sjeverni Velebit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1723D0-1081-47EE-A1EF-0BC2EDBD3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891" y="2307581"/>
            <a:ext cx="3723842" cy="283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94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906DC65-9156-4E6B-B213-20C848A61A81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42455" y="824083"/>
            <a:ext cx="8229240" cy="1918474"/>
          </a:xfrm>
        </p:spPr>
        <p:txBody>
          <a:bodyPr/>
          <a:lstStyle/>
          <a:p>
            <a:r>
              <a:rPr lang="hr-HR" sz="2400" b="1" u="sng" dirty="0"/>
              <a:t>NP Paklenica</a:t>
            </a:r>
            <a:r>
              <a:rPr lang="hr-HR" sz="2400" b="1" dirty="0"/>
              <a:t> – </a:t>
            </a:r>
            <a:r>
              <a:rPr lang="hr-HR" sz="2400" dirty="0"/>
              <a:t>na južnoj strani Velebita</a:t>
            </a:r>
          </a:p>
          <a:p>
            <a:r>
              <a:rPr lang="hr-HR" sz="2400" b="1" u="sng" dirty="0"/>
              <a:t>NP Plitvička jezera</a:t>
            </a:r>
            <a:r>
              <a:rPr lang="hr-HR" sz="2400" dirty="0"/>
              <a:t>- najstariji NP u Hrvatskoj</a:t>
            </a:r>
          </a:p>
          <a:p>
            <a:r>
              <a:rPr lang="hr-HR" sz="2400" dirty="0"/>
              <a:t>šesnaest jezera povezanih slapovima i okruženih šumom, smješten u Lici, između Male Kapele i Ličke Plješivice, iz kojih otječe rijeka Korana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47B03-C283-4B45-87B8-9E1173571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111" y="2742557"/>
            <a:ext cx="6364589" cy="229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38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C2FA4-8781-402E-9E98-53FF1A9F8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27" y="799867"/>
            <a:ext cx="8229240" cy="498598"/>
          </a:xfrm>
        </p:spPr>
        <p:txBody>
          <a:bodyPr/>
          <a:lstStyle/>
          <a:p>
            <a:r>
              <a:rPr lang="hr-HR" sz="3600" dirty="0"/>
              <a:t>Park prirode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BBCF3C-FDF0-4D0B-94D4-6FAB6F0DE75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59327" y="1298465"/>
            <a:ext cx="8229240" cy="332399"/>
          </a:xfrm>
        </p:spPr>
        <p:txBody>
          <a:bodyPr/>
          <a:lstStyle/>
          <a:p>
            <a:r>
              <a:rPr lang="hr-HR" sz="2400" dirty="0"/>
              <a:t>PP Velebit – UNESCO-v rezervat biosfere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0A76F0-6CBA-4602-95A6-4E7882F5B8E3}"/>
              </a:ext>
            </a:extLst>
          </p:cNvPr>
          <p:cNvSpPr txBox="1"/>
          <p:nvPr/>
        </p:nvSpPr>
        <p:spPr>
          <a:xfrm>
            <a:off x="0" y="2292926"/>
            <a:ext cx="39208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latin typeface="+mj-lt"/>
              </a:rPr>
              <a:t>Strogi rezervati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2400" dirty="0">
                <a:latin typeface="+mj-lt"/>
              </a:rPr>
              <a:t>Bijele i Samarske stijene na Velikoj Kapeli te Hajdučki i Rožanski kukovi na Velebitu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r-HR" sz="36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2AB233-5857-4D7D-99BA-9C1223F41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675" y="1630864"/>
            <a:ext cx="56483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89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5249F-260A-492C-9E26-37C455482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37" y="165072"/>
            <a:ext cx="8229240" cy="498598"/>
          </a:xfrm>
        </p:spPr>
        <p:txBody>
          <a:bodyPr/>
          <a:lstStyle/>
          <a:p>
            <a:r>
              <a:rPr lang="hr-HR" sz="3600" dirty="0"/>
              <a:t>Špilje i rijeke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42575-7099-49B3-98EF-F0A3FFD5FEB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90055" y="927077"/>
            <a:ext cx="8229240" cy="4332468"/>
          </a:xfrm>
        </p:spPr>
        <p:txBody>
          <a:bodyPr/>
          <a:lstStyle/>
          <a:p>
            <a:r>
              <a:rPr lang="hr-HR" sz="2400" dirty="0"/>
              <a:t>Lokvarka u Gorskom kotaru</a:t>
            </a:r>
          </a:p>
          <a:p>
            <a:r>
              <a:rPr lang="hr-HR" sz="2400" dirty="0"/>
              <a:t>Baraćeve špilje kod Rakovice</a:t>
            </a:r>
          </a:p>
          <a:p>
            <a:r>
              <a:rPr lang="hr-HR" sz="2400" dirty="0"/>
              <a:t>pećinski park Grabovača kod Perušića</a:t>
            </a:r>
          </a:p>
          <a:p>
            <a:r>
              <a:rPr lang="hr-HR" sz="2400" dirty="0"/>
              <a:t> Cerovačke špilje kod Gračaca</a:t>
            </a:r>
          </a:p>
          <a:p>
            <a:r>
              <a:rPr lang="hr-HR" sz="2400" dirty="0"/>
              <a:t>Kupa, Čabranka, Slunjčica (s Rastokama), Dobra (s Đulinim ponorom), Mrežnica i Korana</a:t>
            </a:r>
          </a:p>
          <a:p>
            <a:r>
              <a:rPr lang="hr-HR" sz="2400" dirty="0"/>
              <a:t>dolina rijeke Gacke u Lici</a:t>
            </a:r>
          </a:p>
          <a:p>
            <a:r>
              <a:rPr lang="hr-HR" sz="2400" dirty="0"/>
              <a:t>posebni rezervati, a poznatiji su Zeleni vir i Vražji prolaz blizu Skrada</a:t>
            </a:r>
          </a:p>
          <a:p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2E3251-5474-4A96-814C-0CF62F385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545" y="388394"/>
            <a:ext cx="3019932" cy="383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9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4D59F-1DF3-4AE1-A133-93E666B87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220490"/>
            <a:ext cx="8229240" cy="498598"/>
          </a:xfrm>
        </p:spPr>
        <p:txBody>
          <a:bodyPr/>
          <a:lstStyle/>
          <a:p>
            <a:r>
              <a:rPr lang="hr-HR" sz="3600" dirty="0"/>
              <a:t>Kulturna baština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B27FF-2D10-4AF0-9538-CD53F0B0756E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18655" y="1187630"/>
            <a:ext cx="8229240" cy="332399"/>
          </a:xfrm>
        </p:spPr>
        <p:txBody>
          <a:bodyPr/>
          <a:lstStyle/>
          <a:p>
            <a:r>
              <a:rPr lang="hr-HR" sz="2400" dirty="0"/>
              <a:t>srednjovjekovne utvrde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BD02D7-2CAE-4992-A8F5-106396BDF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639" y="1520029"/>
            <a:ext cx="4290580" cy="343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40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256</Words>
  <Application>Microsoft Office PowerPoint</Application>
  <PresentationFormat>On-screen Show (16:9)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Nacionalni parkovi</vt:lpstr>
      <vt:lpstr>PowerPoint Presentation</vt:lpstr>
      <vt:lpstr>PowerPoint Presentation</vt:lpstr>
      <vt:lpstr>Park prirode</vt:lpstr>
      <vt:lpstr>Špilje i rijeke</vt:lpstr>
      <vt:lpstr>Kulturna baština</vt:lpstr>
      <vt:lpstr>PowerPoint Presentation</vt:lpstr>
      <vt:lpstr>PowerPoint Presentation</vt:lpstr>
      <vt:lpstr>Ponavljanje </vt:lpstr>
      <vt:lpstr>Izradila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jloncar</dc:creator>
  <dc:description/>
  <cp:lastModifiedBy>Marija Ros Kozarić</cp:lastModifiedBy>
  <cp:revision>45</cp:revision>
  <dcterms:created xsi:type="dcterms:W3CDTF">2019-03-27T12:00:31Z</dcterms:created>
  <dcterms:modified xsi:type="dcterms:W3CDTF">2020-03-03T17:23:47Z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Prikaz na zaslonu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